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6" r:id="rId2"/>
    <p:sldId id="259" r:id="rId3"/>
    <p:sldId id="257" r:id="rId4"/>
    <p:sldId id="414" r:id="rId5"/>
    <p:sldId id="260" r:id="rId6"/>
    <p:sldId id="262" r:id="rId7"/>
    <p:sldId id="263" r:id="rId8"/>
    <p:sldId id="443" r:id="rId9"/>
    <p:sldId id="454" r:id="rId10"/>
    <p:sldId id="264" r:id="rId11"/>
    <p:sldId id="305" r:id="rId12"/>
    <p:sldId id="449" r:id="rId13"/>
    <p:sldId id="455" r:id="rId14"/>
    <p:sldId id="427" r:id="rId15"/>
    <p:sldId id="450" r:id="rId16"/>
    <p:sldId id="444" r:id="rId17"/>
    <p:sldId id="418" r:id="rId18"/>
    <p:sldId id="267" r:id="rId19"/>
    <p:sldId id="451" r:id="rId20"/>
    <p:sldId id="445" r:id="rId21"/>
    <p:sldId id="420" r:id="rId22"/>
    <p:sldId id="268" r:id="rId23"/>
    <p:sldId id="452" r:id="rId24"/>
    <p:sldId id="311" r:id="rId25"/>
    <p:sldId id="453" r:id="rId26"/>
    <p:sldId id="446" r:id="rId27"/>
    <p:sldId id="313" r:id="rId28"/>
    <p:sldId id="447" r:id="rId29"/>
    <p:sldId id="442" r:id="rId30"/>
    <p:sldId id="336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1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25/08/2020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936103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100" b="1" dirty="0">
                <a:solidFill>
                  <a:srgbClr val="006600"/>
                </a:solidFill>
              </a:rPr>
              <a:t>I – A APARÊNCIA DE PIEDADE</a:t>
            </a:r>
            <a:r>
              <a:rPr lang="pt-BR" sz="2000" b="1" dirty="0">
                <a:solidFill>
                  <a:srgbClr val="006600"/>
                </a:solidFill>
              </a:rPr>
              <a:t>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No final do capítulo anterior, o apóstolo já havia chamado a atenção para o fato de que na igreja havia almas que resistiam à verdade, com as quais Timóteo deveria lidar com paciência, evitando questões e debates que poderiam fechar a porta do arrependimento para essas pessoas que se encontravam presas nos laços do diabo.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Por 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isso Paulo queria que Timóteo, e as futuras gerações de ministros do evangelho, estivessem preparados para lidar com almas que, ao contrário daquela “boa terra” em que caiu a semente, responderiam diversamente à pregação e ao ensino da palavra de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Deus. 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Como na primeira epístola, “últimos dias” aqui não se refere a um futuro necessariamente distante do apóstolo, mas a uma realidade que se manifestaria em breve e que caracterizaria todo o tempo da dispensação evangélica, até a consumação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.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A APARÊNCIA DE </a:t>
            </a:r>
            <a:r>
              <a:rPr lang="pt-BR" sz="2000" b="1" dirty="0" smtClean="0">
                <a:solidFill>
                  <a:srgbClr val="006600"/>
                </a:solidFill>
              </a:rPr>
              <a:t>PIEDADE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2 - </a:t>
            </a:r>
            <a:r>
              <a:rPr lang="pt-BR" sz="2200" dirty="0"/>
              <a:t>Que sempre houve homens que poderiam ser caracterizados pelos vícios enumerados </a:t>
            </a:r>
            <a:r>
              <a:rPr lang="pt-BR" sz="2200" dirty="0" smtClean="0"/>
              <a:t>aqui, </a:t>
            </a:r>
            <a:r>
              <a:rPr lang="pt-BR" sz="2200" dirty="0"/>
              <a:t>não resta dúvida, pois essa é a descrição do homem natural, decaído e escravizado pelo pecado, que se afunda em perversões cada vez mais contrárias à própria ordem natural em consequência de rejeitarem os sinais visíveis da glória de </a:t>
            </a:r>
            <a:r>
              <a:rPr lang="pt-BR" sz="2200" dirty="0" smtClean="0"/>
              <a:t>Deus. </a:t>
            </a:r>
            <a:r>
              <a:rPr lang="pt-BR" sz="2200" dirty="0"/>
              <a:t>Paulo não está falando do pecador incrédulo, mas daqueles que, tendo confessado de alguma forma a fé cristã, jamais demonstraram uma fé sincera, submetendo-se à sã doutrina e assim experimentando o seu poder para mortificar os vícios da carne e promover a santificação. Por isso ele diz que têm aparência de piedade, mas negam a sua eficácia; em outras palavras, são hipócritas que, apesar de confessarem o nome do Senhor, Ele não os reconhece como </a:t>
            </a:r>
            <a:r>
              <a:rPr lang="pt-BR" sz="2200" dirty="0" smtClean="0"/>
              <a:t>Seus.</a:t>
            </a:r>
            <a:r>
              <a:rPr lang="pt-BR" sz="2000" dirty="0" smtClean="0"/>
              <a:t>	</a:t>
            </a:r>
            <a:r>
              <a:rPr lang="pt-BR" sz="1100" dirty="0" smtClean="0"/>
              <a:t> </a:t>
            </a:r>
            <a:r>
              <a:rPr lang="pt-BR" sz="1100" dirty="0"/>
              <a:t>(cf</a:t>
            </a:r>
            <a:r>
              <a:rPr lang="pt-BR" sz="1100" dirty="0" smtClean="0"/>
              <a:t>. </a:t>
            </a:r>
            <a:r>
              <a:rPr lang="pt-BR" sz="1100" dirty="0" err="1" smtClean="0">
                <a:solidFill>
                  <a:srgbClr val="0000CC"/>
                </a:solidFill>
              </a:rPr>
              <a:t>Mt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7.21-23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196752"/>
            <a:ext cx="7704856" cy="482453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fi-FI" sz="10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i-FI" sz="2800" dirty="0" smtClean="0">
                <a:solidFill>
                  <a:srgbClr val="0000CC"/>
                </a:solidFill>
              </a:rPr>
              <a:t>Mt </a:t>
            </a:r>
            <a:r>
              <a:rPr lang="fi-FI" sz="2800" dirty="0">
                <a:solidFill>
                  <a:srgbClr val="0000CC"/>
                </a:solidFill>
              </a:rPr>
              <a:t>7</a:t>
            </a:r>
            <a:r>
              <a:rPr lang="fi-FI" sz="2800" dirty="0" smtClean="0">
                <a:solidFill>
                  <a:srgbClr val="0000CC"/>
                </a:solidFill>
              </a:rPr>
              <a:t>. </a:t>
            </a:r>
            <a:r>
              <a:rPr lang="pt-BR" sz="2800" dirty="0">
                <a:solidFill>
                  <a:srgbClr val="0000CC"/>
                </a:solidFill>
              </a:rPr>
              <a:t>21 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Nem todo o que me diz: Senhor, Senhor! entrará no Reino dos céus, mas aquele que faz a vontade de meu Pai, que está nos céus.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>
                <a:solidFill>
                  <a:srgbClr val="0000CC"/>
                </a:solidFill>
              </a:rPr>
              <a:t>22  Muitos me dirão naquele Dia: Senhor, Senhor, não profetizamos nós em teu nome? E, em teu nome, não expulsamos demônios? E, em teu nome, não fizemos muitas maravilhas?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>
                <a:solidFill>
                  <a:srgbClr val="0000CC"/>
                </a:solidFill>
              </a:rPr>
              <a:t>23  E, então, lhes direi abertamente: Nunca vos conheci; apartai-vos de mim, vós que praticais a </a:t>
            </a:r>
            <a:r>
              <a:rPr lang="pt-BR" sz="2800" dirty="0" err="1">
                <a:solidFill>
                  <a:srgbClr val="0000CC"/>
                </a:solidFill>
              </a:rPr>
              <a:t>iniqüidade</a:t>
            </a:r>
            <a:r>
              <a:rPr lang="pt-BR" sz="2800" dirty="0">
                <a:solidFill>
                  <a:srgbClr val="0000CC"/>
                </a:solidFill>
              </a:rPr>
              <a:t>.</a:t>
            </a:r>
            <a:endParaRPr lang="pt-BR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53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APARÊNCIA DE </a:t>
            </a:r>
            <a:r>
              <a:rPr lang="pt-BR" sz="2400" b="1" dirty="0" smtClean="0">
                <a:solidFill>
                  <a:srgbClr val="006600"/>
                </a:solidFill>
              </a:rPr>
              <a:t>PIEDADE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3.  </a:t>
            </a:r>
            <a:r>
              <a:rPr lang="pt-BR" sz="2800" dirty="0">
                <a:solidFill>
                  <a:srgbClr val="0000CC"/>
                </a:solidFill>
              </a:rPr>
              <a:t>5  </a:t>
            </a:r>
            <a:r>
              <a:rPr lang="pt-BR" sz="2800" dirty="0" smtClean="0">
                <a:solidFill>
                  <a:srgbClr val="0000CC"/>
                </a:solidFill>
              </a:rPr>
              <a:t>tendo </a:t>
            </a:r>
            <a:r>
              <a:rPr lang="pt-BR" sz="2800" dirty="0">
                <a:solidFill>
                  <a:srgbClr val="0000CC"/>
                </a:solidFill>
              </a:rPr>
              <a:t>aparência de piedade, </a:t>
            </a:r>
            <a:r>
              <a:rPr lang="pt-BR" sz="2800" dirty="0" smtClean="0">
                <a:solidFill>
                  <a:srgbClr val="0000CC"/>
                </a:solidFill>
              </a:rPr>
              <a:t>. . . </a:t>
            </a:r>
            <a:r>
              <a:rPr lang="pt-BR" sz="2800" dirty="0">
                <a:solidFill>
                  <a:srgbClr val="0000CC"/>
                </a:solidFill>
              </a:rPr>
              <a:t>Destes afasta-te.  6  Porque deste número são os que se introduzem pelas casas e levam cativas mulheres néscias carregadas de pecados, levadas de várias concupiscências,  7  que aprendem sempre e nunca podem chegar ao conhecimento da verdade.  8  E, como </a:t>
            </a:r>
            <a:r>
              <a:rPr lang="pt-BR" sz="2800" dirty="0" err="1">
                <a:solidFill>
                  <a:srgbClr val="0000CC"/>
                </a:solidFill>
              </a:rPr>
              <a:t>Janes</a:t>
            </a:r>
            <a:r>
              <a:rPr lang="pt-BR" sz="2800" dirty="0">
                <a:solidFill>
                  <a:srgbClr val="0000CC"/>
                </a:solidFill>
              </a:rPr>
              <a:t> e </a:t>
            </a:r>
            <a:r>
              <a:rPr lang="pt-BR" sz="2800" dirty="0" err="1">
                <a:solidFill>
                  <a:srgbClr val="0000CC"/>
                </a:solidFill>
              </a:rPr>
              <a:t>Jambres</a:t>
            </a:r>
            <a:r>
              <a:rPr lang="pt-BR" sz="2800" dirty="0">
                <a:solidFill>
                  <a:srgbClr val="0000CC"/>
                </a:solidFill>
              </a:rPr>
              <a:t> resistiram a Moisés, assim também estes resistem à verdade, sendo homens corruptos de entendimento e réprobos quanto à fé.  9  Não irão, porém, avante; porque a todos será manifesto o seu desvario, como também o foi o daqueles.</a:t>
            </a:r>
          </a:p>
        </p:txBody>
      </p:sp>
    </p:spTree>
    <p:extLst>
      <p:ext uri="{BB962C8B-B14F-4D97-AF65-F5344CB8AC3E}">
        <p14:creationId xmlns:p14="http://schemas.microsoft.com/office/powerpoint/2010/main" val="10198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A APARÊNCIA DE </a:t>
            </a:r>
            <a:r>
              <a:rPr lang="pt-BR" sz="2000" b="1" dirty="0" smtClean="0">
                <a:solidFill>
                  <a:srgbClr val="006600"/>
                </a:solidFill>
              </a:rPr>
              <a:t>PIEDADE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3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 </a:t>
            </a:r>
            <a:r>
              <a:rPr lang="pt-BR" sz="23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 </a:t>
            </a:r>
            <a:r>
              <a:rPr lang="pt-BR" sz="2300" dirty="0"/>
              <a:t>A hipocrisia é um pecado de terríveis consequências, tanto para o indivíduo como para os que estão próximos a ele. Não apenas os que estão à sua volta são enganados, mas ele mesmo é enganado pela aparente piedade que é capaz de demonstrar, convencendo-se de que realmente agrada a Deus quando, na realidade, está resistindo à verdade. Ao invés de obedecê-la de todo o seu coração e sem reservas, ele busca subterfúgios para dissimular sua desobediência e contamina outros com a sua </a:t>
            </a:r>
            <a:r>
              <a:rPr lang="pt-BR" sz="2300" dirty="0" smtClean="0"/>
              <a:t>dissimulação. </a:t>
            </a:r>
            <a:r>
              <a:rPr lang="pt-BR" sz="2300" dirty="0"/>
              <a:t>Por isso Paulo manda Timóteo evitar contato com os tais, mas também lembra que o fim da hipocrisia é desastroso, pois não é possível manter uma confissão leviana de Cristo por muito tempo: “</a:t>
            </a:r>
            <a:r>
              <a:rPr lang="pt-BR" sz="2300" dirty="0">
                <a:solidFill>
                  <a:srgbClr val="0000CC"/>
                </a:solidFill>
              </a:rPr>
              <a:t>Não irão, porém, avante; porque a todos será manifesto o seu desvario</a:t>
            </a:r>
            <a:r>
              <a:rPr lang="pt-BR" sz="2300" dirty="0" smtClean="0"/>
              <a:t>”.</a:t>
            </a:r>
            <a:r>
              <a:rPr lang="pt-BR" sz="2400" dirty="0" smtClean="0"/>
              <a:t>	</a:t>
            </a:r>
            <a:r>
              <a:rPr lang="pt-BR" sz="2100" dirty="0" smtClean="0"/>
              <a:t>	</a:t>
            </a:r>
            <a:r>
              <a:rPr lang="pt-BR" sz="1100" dirty="0" smtClean="0"/>
              <a:t> </a:t>
            </a:r>
            <a:r>
              <a:rPr lang="pt-BR" sz="1100" dirty="0"/>
              <a:t>(cf</a:t>
            </a:r>
            <a:r>
              <a:rPr lang="pt-BR" sz="1100" dirty="0" smtClean="0"/>
              <a:t>.</a:t>
            </a:r>
            <a:r>
              <a:rPr lang="pt-BR" sz="1100" dirty="0"/>
              <a:t> 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15.7-9; 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7.24-25; </a:t>
            </a:r>
            <a:r>
              <a:rPr lang="pt-BR" sz="1100" dirty="0" err="1" smtClean="0">
                <a:solidFill>
                  <a:srgbClr val="0000CC"/>
                </a:solidFill>
              </a:rPr>
              <a:t>Mt</a:t>
            </a:r>
            <a:r>
              <a:rPr lang="pt-BR" sz="1100" dirty="0" smtClean="0">
                <a:solidFill>
                  <a:srgbClr val="0000CC"/>
                </a:solidFill>
              </a:rPr>
              <a:t> 23.13-15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2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476672"/>
            <a:ext cx="7848872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200" dirty="0" err="1" smtClean="0">
                <a:solidFill>
                  <a:srgbClr val="0000CC"/>
                </a:solidFill>
              </a:rPr>
              <a:t>Mt</a:t>
            </a:r>
            <a:r>
              <a:rPr lang="pt-BR" sz="2200" dirty="0" smtClean="0">
                <a:solidFill>
                  <a:srgbClr val="0000CC"/>
                </a:solidFill>
              </a:rPr>
              <a:t> 15</a:t>
            </a:r>
            <a:r>
              <a:rPr lang="pt-BR" sz="2200" dirty="0">
                <a:solidFill>
                  <a:srgbClr val="0000CC"/>
                </a:solidFill>
              </a:rPr>
              <a:t>. 7  Hipócritas, bem profetizou Isaías a vosso respeito, dizendo</a:t>
            </a:r>
            <a:r>
              <a:rPr lang="pt-BR" sz="2200" dirty="0" smtClean="0">
                <a:solidFill>
                  <a:srgbClr val="0000CC"/>
                </a:solidFill>
              </a:rPr>
              <a:t>:  8  </a:t>
            </a:r>
            <a:r>
              <a:rPr lang="pt-BR" sz="2200" dirty="0">
                <a:solidFill>
                  <a:srgbClr val="0000CC"/>
                </a:solidFill>
              </a:rPr>
              <a:t>Este povo honra-me com os seus lábios, mas o seu coração está longe de mim</a:t>
            </a:r>
            <a:r>
              <a:rPr lang="pt-BR" sz="2200" dirty="0" smtClean="0">
                <a:solidFill>
                  <a:srgbClr val="0000CC"/>
                </a:solidFill>
              </a:rPr>
              <a:t>.  9  </a:t>
            </a:r>
            <a:r>
              <a:rPr lang="pt-BR" sz="2200" dirty="0">
                <a:solidFill>
                  <a:srgbClr val="0000CC"/>
                </a:solidFill>
              </a:rPr>
              <a:t>Mas em vão me adoram, ensinando doutrinas que são preceitos dos homens.</a:t>
            </a:r>
            <a:endParaRPr lang="pt-BR" sz="2200" dirty="0" smtClean="0">
              <a:solidFill>
                <a:srgbClr val="0000CC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200" dirty="0" err="1">
                <a:solidFill>
                  <a:srgbClr val="7030A0"/>
                </a:solidFill>
              </a:rPr>
              <a:t>Mt</a:t>
            </a:r>
            <a:r>
              <a:rPr lang="pt-BR" sz="2200" dirty="0">
                <a:solidFill>
                  <a:srgbClr val="7030A0"/>
                </a:solidFill>
              </a:rPr>
              <a:t> 7. 24  Todo aquele, pois, que escuta estas minhas palavras e as pratica, assemelhá-lo-ei ao homem prudente, que edificou a sua casa sobre a rocha</a:t>
            </a:r>
            <a:r>
              <a:rPr lang="pt-BR" sz="2200" dirty="0" smtClean="0">
                <a:solidFill>
                  <a:srgbClr val="7030A0"/>
                </a:solidFill>
              </a:rPr>
              <a:t>.  25  </a:t>
            </a:r>
            <a:r>
              <a:rPr lang="pt-BR" sz="2200" dirty="0">
                <a:solidFill>
                  <a:srgbClr val="7030A0"/>
                </a:solidFill>
              </a:rPr>
              <a:t>E desceu a chuva, e correram rios, e assopraram ventos, e combateram aquela casa, e não caiu, porque estava edificada sobre a rocha</a:t>
            </a:r>
            <a:r>
              <a:rPr lang="pt-BR" sz="2200" dirty="0" smtClean="0">
                <a:solidFill>
                  <a:srgbClr val="7030A0"/>
                </a:solidFill>
              </a:rPr>
              <a:t>.  </a:t>
            </a:r>
            <a:endParaRPr lang="pt-BR" sz="2200" dirty="0">
              <a:solidFill>
                <a:srgbClr val="7030A0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200" dirty="0" err="1" smtClean="0">
                <a:solidFill>
                  <a:srgbClr val="0000CC"/>
                </a:solidFill>
              </a:rPr>
              <a:t>Mt</a:t>
            </a:r>
            <a:r>
              <a:rPr lang="pt-BR" sz="2200" dirty="0" smtClean="0">
                <a:solidFill>
                  <a:srgbClr val="0000CC"/>
                </a:solidFill>
              </a:rPr>
              <a:t> </a:t>
            </a:r>
            <a:r>
              <a:rPr lang="pt-BR" sz="2200" dirty="0">
                <a:solidFill>
                  <a:srgbClr val="0000CC"/>
                </a:solidFill>
              </a:rPr>
              <a:t>23</a:t>
            </a:r>
            <a:r>
              <a:rPr lang="pt-BR" sz="2200" dirty="0" smtClean="0">
                <a:solidFill>
                  <a:srgbClr val="0000CC"/>
                </a:solidFill>
              </a:rPr>
              <a:t>. </a:t>
            </a:r>
            <a:r>
              <a:rPr lang="pt-BR" sz="2200" dirty="0">
                <a:solidFill>
                  <a:srgbClr val="0000CC"/>
                </a:solidFill>
              </a:rPr>
              <a:t>13 </a:t>
            </a:r>
            <a:r>
              <a:rPr lang="pt-BR" sz="2200" dirty="0" smtClean="0">
                <a:solidFill>
                  <a:srgbClr val="0000CC"/>
                </a:solidFill>
              </a:rPr>
              <a:t> </a:t>
            </a:r>
            <a:r>
              <a:rPr lang="pt-BR" sz="2200" dirty="0">
                <a:solidFill>
                  <a:srgbClr val="0000CC"/>
                </a:solidFill>
              </a:rPr>
              <a:t>Mas ai de vós, escribas e fariseus, hipócritas! Pois que fechais aos homens o Reino dos céus; e nem vós entrais, nem deixais entrar aos que estão entrando</a:t>
            </a:r>
            <a:r>
              <a:rPr lang="pt-BR" sz="2200" dirty="0" smtClean="0">
                <a:solidFill>
                  <a:srgbClr val="0000CC"/>
                </a:solidFill>
              </a:rPr>
              <a:t>.  14  </a:t>
            </a:r>
            <a:r>
              <a:rPr lang="pt-BR" sz="2200" dirty="0">
                <a:solidFill>
                  <a:srgbClr val="0000CC"/>
                </a:solidFill>
              </a:rPr>
              <a:t>Ai de vós, escribas e fariseus, hipócritas! Pois que devorais as casas das viúvas, sob pretexto de prolongadas orações; por isso, sofrereis mais rigoroso juízo</a:t>
            </a:r>
            <a:r>
              <a:rPr lang="pt-BR" sz="2200" dirty="0" smtClean="0">
                <a:solidFill>
                  <a:srgbClr val="0000CC"/>
                </a:solidFill>
              </a:rPr>
              <a:t>.  15  </a:t>
            </a:r>
            <a:r>
              <a:rPr lang="pt-BR" sz="2200" dirty="0">
                <a:solidFill>
                  <a:srgbClr val="0000CC"/>
                </a:solidFill>
              </a:rPr>
              <a:t>Ai de vós, escribas e fariseus, hipócritas! Pois que percorreis o mar e a terra para fazer um prosélito; e, depois de o terdes feito, o fazeis filho do inferno duas vezes mais do que vós.</a:t>
            </a:r>
          </a:p>
        </p:txBody>
      </p:sp>
    </p:spTree>
    <p:extLst>
      <p:ext uri="{BB962C8B-B14F-4D97-AF65-F5344CB8AC3E}">
        <p14:creationId xmlns:p14="http://schemas.microsoft.com/office/powerpoint/2010/main" val="59171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APARÊNCIA DE PIEDADE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FF00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FF0000"/>
                </a:solidFill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6427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196752"/>
            <a:ext cx="7992888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O PREÇO DA VERDADEIRA </a:t>
            </a:r>
            <a:r>
              <a:rPr lang="pt-BR" sz="2200" b="1" dirty="0" smtClean="0">
                <a:solidFill>
                  <a:srgbClr val="006600"/>
                </a:solidFill>
              </a:rPr>
              <a:t>PIEDADE</a:t>
            </a:r>
          </a:p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3. </a:t>
            </a:r>
            <a:r>
              <a:rPr lang="pt-BR" dirty="0" smtClean="0">
                <a:solidFill>
                  <a:srgbClr val="0000CC"/>
                </a:solidFill>
              </a:rPr>
              <a:t>  </a:t>
            </a:r>
            <a:r>
              <a:rPr lang="pt-BR" dirty="0">
                <a:solidFill>
                  <a:srgbClr val="0000CC"/>
                </a:solidFill>
              </a:rPr>
              <a:t>10  Tu, porém, tens seguido a minha doutrina, modo de viver, intenção, fé, longanimidade, caridade, paciência,  11  perseguições e aflições tais quais me aconteceram em </a:t>
            </a:r>
            <a:r>
              <a:rPr lang="pt-BR" dirty="0" err="1">
                <a:solidFill>
                  <a:srgbClr val="0000CC"/>
                </a:solidFill>
              </a:rPr>
              <a:t>Antioquia</a:t>
            </a:r>
            <a:r>
              <a:rPr lang="pt-BR" dirty="0">
                <a:solidFill>
                  <a:srgbClr val="0000CC"/>
                </a:solidFill>
              </a:rPr>
              <a:t>, em </a:t>
            </a:r>
            <a:r>
              <a:rPr lang="pt-BR" dirty="0" err="1">
                <a:solidFill>
                  <a:srgbClr val="0000CC"/>
                </a:solidFill>
              </a:rPr>
              <a:t>Icônio</a:t>
            </a:r>
            <a:r>
              <a:rPr lang="pt-BR" dirty="0">
                <a:solidFill>
                  <a:srgbClr val="0000CC"/>
                </a:solidFill>
              </a:rPr>
              <a:t> e em Listra; quantas perseguições sofri, e o Senhor de todas me livrou.  12  E também todos os que piamente querem viver em Cristo Jesus padecerão perseguições. </a:t>
            </a:r>
          </a:p>
        </p:txBody>
      </p:sp>
    </p:spTree>
    <p:extLst>
      <p:ext uri="{BB962C8B-B14F-4D97-AF65-F5344CB8AC3E}">
        <p14:creationId xmlns:p14="http://schemas.microsoft.com/office/powerpoint/2010/main" val="521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O PREÇO DA VERDADEIRA </a:t>
            </a:r>
            <a:r>
              <a:rPr lang="pt-BR" sz="2000" b="1" dirty="0" smtClean="0">
                <a:solidFill>
                  <a:srgbClr val="006600"/>
                </a:solidFill>
              </a:rPr>
              <a:t>PIEDADE</a:t>
            </a:r>
            <a:endParaRPr lang="pt-BR" sz="10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/>
              <a:t>1 - O desmascaramento da hipocrisia leva ao próximo ponto do tema desta lição: servir a Cristo tem um custo, que somente os sinceros e verdadeiros estarão dispostos a pagar. A prática da piedade exige renúncia e disposição para sofrer, em todos os sentidos, inclusive padecer perseguições, pelo nome do Senhor Jesus, como o próprio apóstolo havia sofrido, e como Timóteo, seu amado filho, também sofria naquela circunstância. Não é somente pelo mundo que os sinceros e fiéis são perseguidos e odiados, mas também e, muitas vezes, principalmente por aqueles que não querem que sua hipocrisia seja desmascarada pela prática da verdadeira piedade. Contudo, há um conforto nessa verdade – de que padecer pelo nome de Cristo Jesus é um sinal de aprovação, de eleição para a glória incomparável do céu. Ao mesmo tempo, aqueles que se deixam enredar cada vez mais pela hipocrisia eventualmente se perderão de tal forma que não poderão mais reconhecer o erro do seu caminho nem voltar atrás.					</a:t>
            </a:r>
            <a:r>
              <a:rPr lang="pt-BR" sz="1100" dirty="0" smtClean="0"/>
              <a:t>(</a:t>
            </a:r>
            <a:r>
              <a:rPr lang="pt-BR" sz="1100" dirty="0"/>
              <a:t>cf.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err="1">
                <a:solidFill>
                  <a:srgbClr val="0000CC"/>
                </a:solidFill>
              </a:rPr>
              <a:t>Lc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14.26,27; </a:t>
            </a:r>
            <a:r>
              <a:rPr lang="pt-BR" sz="1100" dirty="0" err="1" smtClean="0">
                <a:solidFill>
                  <a:srgbClr val="0000CC"/>
                </a:solidFill>
              </a:rPr>
              <a:t>Jo</a:t>
            </a:r>
            <a:r>
              <a:rPr lang="pt-BR" sz="1100" dirty="0" smtClean="0">
                <a:solidFill>
                  <a:srgbClr val="0000CC"/>
                </a:solidFill>
              </a:rPr>
              <a:t> 16.1-3; </a:t>
            </a:r>
            <a:r>
              <a:rPr lang="pt-BR" sz="1100" dirty="0" err="1" smtClean="0">
                <a:solidFill>
                  <a:srgbClr val="0000CC"/>
                </a:solidFill>
              </a:rPr>
              <a:t>Fp</a:t>
            </a:r>
            <a:r>
              <a:rPr lang="pt-BR" sz="1100" dirty="0" smtClean="0">
                <a:solidFill>
                  <a:srgbClr val="0000CC"/>
                </a:solidFill>
              </a:rPr>
              <a:t> 1.28-30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548680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2300" dirty="0" err="1">
                <a:solidFill>
                  <a:srgbClr val="0000CC"/>
                </a:solidFill>
              </a:rPr>
              <a:t>Lc</a:t>
            </a: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2300" dirty="0" smtClean="0">
                <a:solidFill>
                  <a:srgbClr val="0000CC"/>
                </a:solidFill>
              </a:rPr>
              <a:t>14. </a:t>
            </a:r>
            <a:r>
              <a:rPr lang="pt-BR" sz="2300" dirty="0">
                <a:solidFill>
                  <a:srgbClr val="0000CC"/>
                </a:solidFill>
              </a:rPr>
              <a:t>26  Se alguém vier a mim e não aborrecer a seu pai, e mãe, e mulher, e filhos, e irmãos, e irmãs, e ainda também a sua própria vida, não pode ser meu discípulo</a:t>
            </a:r>
            <a:r>
              <a:rPr lang="pt-BR" sz="2300" dirty="0" smtClean="0">
                <a:solidFill>
                  <a:srgbClr val="0000CC"/>
                </a:solidFill>
              </a:rPr>
              <a:t>.  27  </a:t>
            </a:r>
            <a:r>
              <a:rPr lang="pt-BR" sz="2300" dirty="0">
                <a:solidFill>
                  <a:srgbClr val="0000CC"/>
                </a:solidFill>
              </a:rPr>
              <a:t>E qualquer que não levar a sua cruz e não vier após mim não pode ser meu discípulo.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 err="1" smtClean="0">
                <a:solidFill>
                  <a:srgbClr val="7030A0"/>
                </a:solidFill>
              </a:rPr>
              <a:t>Jo</a:t>
            </a:r>
            <a:r>
              <a:rPr lang="pt-BR" sz="2300" dirty="0" smtClean="0">
                <a:solidFill>
                  <a:srgbClr val="7030A0"/>
                </a:solidFill>
              </a:rPr>
              <a:t> </a:t>
            </a:r>
            <a:r>
              <a:rPr lang="pt-BR" sz="2300" dirty="0">
                <a:solidFill>
                  <a:srgbClr val="7030A0"/>
                </a:solidFill>
              </a:rPr>
              <a:t>16</a:t>
            </a:r>
            <a:r>
              <a:rPr lang="pt-BR" sz="2300" dirty="0" smtClean="0">
                <a:solidFill>
                  <a:srgbClr val="7030A0"/>
                </a:solidFill>
              </a:rPr>
              <a:t>. </a:t>
            </a:r>
            <a:r>
              <a:rPr lang="pt-BR" sz="2300" dirty="0">
                <a:solidFill>
                  <a:srgbClr val="7030A0"/>
                </a:solidFill>
              </a:rPr>
              <a:t>1 </a:t>
            </a:r>
            <a:r>
              <a:rPr lang="pt-BR" sz="2300" dirty="0" smtClean="0">
                <a:solidFill>
                  <a:srgbClr val="7030A0"/>
                </a:solidFill>
              </a:rPr>
              <a:t>Tenho-vos </a:t>
            </a:r>
            <a:r>
              <a:rPr lang="pt-BR" sz="2300" dirty="0">
                <a:solidFill>
                  <a:srgbClr val="7030A0"/>
                </a:solidFill>
              </a:rPr>
              <a:t>dito essas coisas para que vos não escandalizeis</a:t>
            </a:r>
            <a:r>
              <a:rPr lang="pt-BR" sz="2300" dirty="0" smtClean="0">
                <a:solidFill>
                  <a:srgbClr val="7030A0"/>
                </a:solidFill>
              </a:rPr>
              <a:t>.  2  </a:t>
            </a:r>
            <a:r>
              <a:rPr lang="pt-BR" sz="2300" dirty="0">
                <a:solidFill>
                  <a:srgbClr val="7030A0"/>
                </a:solidFill>
              </a:rPr>
              <a:t>Expulsar-vos-ão das sinagogas; vem mesmo a hora em que qualquer que vos matar cuidará fazer um serviço a Deus</a:t>
            </a:r>
            <a:r>
              <a:rPr lang="pt-BR" sz="2300" dirty="0" smtClean="0">
                <a:solidFill>
                  <a:srgbClr val="7030A0"/>
                </a:solidFill>
              </a:rPr>
              <a:t>.  3  </a:t>
            </a:r>
            <a:r>
              <a:rPr lang="pt-BR" sz="2300" dirty="0">
                <a:solidFill>
                  <a:srgbClr val="7030A0"/>
                </a:solidFill>
              </a:rPr>
              <a:t>E isso vos farão, porque não conheceram ao Pai nem a mim.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 err="1" smtClean="0">
                <a:solidFill>
                  <a:srgbClr val="0000CC"/>
                </a:solidFill>
              </a:rPr>
              <a:t>Fp</a:t>
            </a:r>
            <a:r>
              <a:rPr lang="pt-BR" sz="2300" dirty="0" smtClean="0">
                <a:solidFill>
                  <a:srgbClr val="0000CC"/>
                </a:solidFill>
              </a:rPr>
              <a:t> </a:t>
            </a:r>
            <a:r>
              <a:rPr lang="pt-BR" sz="2300" dirty="0">
                <a:solidFill>
                  <a:srgbClr val="0000CC"/>
                </a:solidFill>
              </a:rPr>
              <a:t>1</a:t>
            </a:r>
            <a:r>
              <a:rPr lang="pt-BR" sz="2300" dirty="0" smtClean="0">
                <a:solidFill>
                  <a:srgbClr val="0000CC"/>
                </a:solidFill>
              </a:rPr>
              <a:t>. </a:t>
            </a:r>
            <a:r>
              <a:rPr lang="pt-BR" sz="2300" dirty="0">
                <a:solidFill>
                  <a:srgbClr val="0000CC"/>
                </a:solidFill>
              </a:rPr>
              <a:t>28  E em nada vos espanteis dos que resistem, o que para eles, na verdade, é indício de perdição, mas, para vós, de salvação, e isto de Deus</a:t>
            </a:r>
            <a:r>
              <a:rPr lang="pt-BR" sz="2300" dirty="0" smtClean="0">
                <a:solidFill>
                  <a:srgbClr val="0000CC"/>
                </a:solidFill>
              </a:rPr>
              <a:t>.  29  </a:t>
            </a:r>
            <a:r>
              <a:rPr lang="pt-BR" sz="2300" dirty="0">
                <a:solidFill>
                  <a:srgbClr val="0000CC"/>
                </a:solidFill>
              </a:rPr>
              <a:t>Porque a vós vos foi concedido, em relação a Cristo, não somente crer nele, como também padecer por ele</a:t>
            </a:r>
            <a:r>
              <a:rPr lang="pt-BR" sz="2300" dirty="0" smtClean="0">
                <a:solidFill>
                  <a:srgbClr val="0000CC"/>
                </a:solidFill>
              </a:rPr>
              <a:t>,  30  </a:t>
            </a:r>
            <a:r>
              <a:rPr lang="pt-BR" sz="2300" dirty="0">
                <a:solidFill>
                  <a:srgbClr val="0000CC"/>
                </a:solidFill>
              </a:rPr>
              <a:t>tendo o mesmo combate que já em mim tendes visto e, agora, ouvis estar em mim.</a:t>
            </a:r>
          </a:p>
        </p:txBody>
      </p:sp>
    </p:spTree>
    <p:extLst>
      <p:ext uri="{BB962C8B-B14F-4D97-AF65-F5344CB8AC3E}">
        <p14:creationId xmlns:p14="http://schemas.microsoft.com/office/powerpoint/2010/main" val="13369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9: PERSEVERANDO EM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DIAS TRABALHOSOS</a:t>
            </a:r>
            <a:endParaRPr lang="pt-BR" sz="2800" b="1" i="1" dirty="0" smtClean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APARÊNCIA DE PIEDADE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FF00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FF0000"/>
                </a:solidFill>
              </a:rPr>
              <a:t>		</a:t>
            </a:r>
            <a:r>
              <a:rPr lang="pt-BR" sz="3600" b="1" dirty="0">
                <a:solidFill>
                  <a:srgbClr val="006600"/>
                </a:solidFill>
              </a:rPr>
              <a:t>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619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A SUFICIÊNCIA DA ESCRITURA</a:t>
            </a: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r>
              <a:rPr lang="pt-BR" sz="2700" dirty="0" smtClean="0">
                <a:solidFill>
                  <a:srgbClr val="0000CC"/>
                </a:solidFill>
              </a:rPr>
              <a:t>2 </a:t>
            </a:r>
            <a:r>
              <a:rPr lang="pt-BR" sz="2700" dirty="0" err="1">
                <a:solidFill>
                  <a:srgbClr val="0000CC"/>
                </a:solidFill>
              </a:rPr>
              <a:t>Tm</a:t>
            </a:r>
            <a:r>
              <a:rPr lang="pt-BR" sz="2700" dirty="0">
                <a:solidFill>
                  <a:srgbClr val="0000CC"/>
                </a:solidFill>
              </a:rPr>
              <a:t> </a:t>
            </a:r>
            <a:r>
              <a:rPr lang="pt-BR" sz="2700" dirty="0" smtClean="0">
                <a:solidFill>
                  <a:srgbClr val="0000CC"/>
                </a:solidFill>
              </a:rPr>
              <a:t>3. </a:t>
            </a:r>
            <a:r>
              <a:rPr lang="pt-BR" sz="2700" dirty="0">
                <a:solidFill>
                  <a:srgbClr val="0000CC"/>
                </a:solidFill>
              </a:rPr>
              <a:t>13  Mas os homens maus e enganadores irão de mal para pior, enganando e sendo enganados.  14  Tu, porém, permanece naquilo que aprendeste e de que foste inteirado, sabendo de quem o tens aprendido.  15  E que, desde a tua meninice, sabes as sagradas letras, que podem fazer-te sábio para a salvação, pela fé que há em Cristo Jesus.  16  Toda Escritura divinamente inspirada é proveitosa para ensinar, para </a:t>
            </a:r>
            <a:r>
              <a:rPr lang="pt-BR" sz="2700" dirty="0" err="1">
                <a:solidFill>
                  <a:srgbClr val="0000CC"/>
                </a:solidFill>
              </a:rPr>
              <a:t>redargüir</a:t>
            </a:r>
            <a:r>
              <a:rPr lang="pt-BR" sz="2700" dirty="0">
                <a:solidFill>
                  <a:srgbClr val="0000CC"/>
                </a:solidFill>
              </a:rPr>
              <a:t>, para corrigir, para instruir em justiça,  17  para que o homem de Deus seja perfeito e perfeitamente instruído para toda boa obra.</a:t>
            </a:r>
          </a:p>
        </p:txBody>
      </p:sp>
    </p:spTree>
    <p:extLst>
      <p:ext uri="{BB962C8B-B14F-4D97-AF65-F5344CB8AC3E}">
        <p14:creationId xmlns:p14="http://schemas.microsoft.com/office/powerpoint/2010/main" val="9239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8800" b="1" cap="small" dirty="0">
                <a:solidFill>
                  <a:srgbClr val="006600"/>
                </a:solidFill>
                <a:cs typeface="Arial" charset="0"/>
              </a:rPr>
              <a:t>III – A SUFICIÊNCIA DA ESCRITURA</a:t>
            </a:r>
            <a:r>
              <a:rPr lang="pt-BR" sz="3600" b="1" cap="small" dirty="0">
                <a:solidFill>
                  <a:srgbClr val="006600"/>
                </a:solidFill>
                <a:cs typeface="Arial" charset="0"/>
              </a:rPr>
              <a:t>	</a:t>
            </a:r>
            <a:endParaRPr lang="pt-BR" sz="36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86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9400" dirty="0" smtClean="0"/>
              <a:t>1 - </a:t>
            </a:r>
            <a:r>
              <a:rPr lang="pt-BR" sz="9400" dirty="0"/>
              <a:t>Timóteo não precisava ser </a:t>
            </a:r>
            <a:r>
              <a:rPr lang="pt-BR" sz="9400" dirty="0" smtClean="0"/>
              <a:t>corrigido, resta</a:t>
            </a:r>
            <a:r>
              <a:rPr lang="pt-BR" sz="9400" dirty="0"/>
              <a:t>, então, exortá-lo a permanecer no que havia aprendido e, como incentivo a essa perseverança, lembrar de duas coisas: que havia aprendido de um apóstolo de Jesus Cristo, cuja fidelidade à causa do evangelho e veracidade do seu chamado eram comprovadas pela integridade do seu testemunho; e que, desde a infância, Timóteo havia sido instruído nas “</a:t>
            </a:r>
            <a:r>
              <a:rPr lang="pt-BR" sz="9400" dirty="0">
                <a:solidFill>
                  <a:srgbClr val="0000CC"/>
                </a:solidFill>
              </a:rPr>
              <a:t>sagradas letras</a:t>
            </a:r>
            <a:r>
              <a:rPr lang="pt-BR" sz="9400" dirty="0"/>
              <a:t>”, ou seja, nas Escrituras do que hoje chamamos de “Antigo Testamento”. O argumento aqui é que o propósito da lei, dos profetas e dos salmos não é outro senão levar à fé em Cristo </a:t>
            </a:r>
            <a:r>
              <a:rPr lang="pt-BR" sz="9400" dirty="0" smtClean="0"/>
              <a:t>Jesus </a:t>
            </a:r>
            <a:r>
              <a:rPr lang="pt-BR" sz="9400" dirty="0"/>
              <a:t>e, através dessa fé, tornar o homem sábio para agradar a Deus e ser salvo. Paulo não pregava uma doutrina nova, estranha à </a:t>
            </a:r>
            <a:r>
              <a:rPr lang="pt-BR" sz="9400" dirty="0" smtClean="0"/>
              <a:t>fé; </a:t>
            </a:r>
            <a:r>
              <a:rPr lang="pt-BR" sz="9400" dirty="0"/>
              <a:t>antes, o que ele pregava era simplesmente o cumprimento de tudo o que havia sido legado aos pais, e Timóteo agora tinha o privilégio de desfrutar daquilo que muitos dos seus antepassados desejaram ver e ouvir</a:t>
            </a:r>
            <a:r>
              <a:rPr lang="pt-BR" sz="9400" dirty="0" smtClean="0"/>
              <a:t>.    </a:t>
            </a:r>
            <a:r>
              <a:rPr lang="pt-BR" sz="4400" dirty="0" smtClean="0">
                <a:solidFill>
                  <a:srgbClr val="0000CC"/>
                </a:solidFill>
              </a:rPr>
              <a:t>(</a:t>
            </a:r>
            <a:r>
              <a:rPr lang="pt-BR" sz="4400" dirty="0">
                <a:solidFill>
                  <a:srgbClr val="0000CC"/>
                </a:solidFill>
              </a:rPr>
              <a:t>cf. </a:t>
            </a:r>
            <a:r>
              <a:rPr lang="pt-BR" sz="4400" dirty="0" err="1">
                <a:solidFill>
                  <a:srgbClr val="0000CC"/>
                </a:solidFill>
              </a:rPr>
              <a:t>Lc</a:t>
            </a:r>
            <a:r>
              <a:rPr lang="pt-BR" sz="4400" dirty="0">
                <a:solidFill>
                  <a:srgbClr val="0000CC"/>
                </a:solidFill>
              </a:rPr>
              <a:t> 24.44-47; </a:t>
            </a:r>
            <a:r>
              <a:rPr lang="pt-BR" sz="4400" dirty="0" err="1">
                <a:solidFill>
                  <a:srgbClr val="0000CC"/>
                </a:solidFill>
              </a:rPr>
              <a:t>Rm</a:t>
            </a:r>
            <a:r>
              <a:rPr lang="pt-BR" sz="4400" dirty="0">
                <a:solidFill>
                  <a:srgbClr val="0000CC"/>
                </a:solidFill>
              </a:rPr>
              <a:t> </a:t>
            </a:r>
            <a:r>
              <a:rPr lang="pt-BR" sz="4400" dirty="0" smtClean="0">
                <a:solidFill>
                  <a:srgbClr val="0000CC"/>
                </a:solidFill>
              </a:rPr>
              <a:t>10.4; At 13.38-39</a:t>
            </a:r>
            <a:r>
              <a:rPr lang="pt-BR" sz="4400" dirty="0" smtClean="0"/>
              <a:t>)</a:t>
            </a:r>
            <a:endParaRPr lang="pt-BR" sz="4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620688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 err="1" smtClean="0">
                <a:solidFill>
                  <a:srgbClr val="0000CC"/>
                </a:solidFill>
              </a:rPr>
              <a:t>Lc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24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44  E disse-lhes: São estas as palavras que vos disse estando ainda convosco: convinha que se cumprisse tudo o que de mim estava escrito na Lei de Moisés, e nos Profetas, e nos Salmos</a:t>
            </a:r>
            <a:r>
              <a:rPr lang="pt-BR" sz="2400" dirty="0" smtClean="0">
                <a:solidFill>
                  <a:srgbClr val="0000CC"/>
                </a:solidFill>
              </a:rPr>
              <a:t>.  45  </a:t>
            </a:r>
            <a:r>
              <a:rPr lang="pt-BR" sz="2400" dirty="0">
                <a:solidFill>
                  <a:srgbClr val="0000CC"/>
                </a:solidFill>
              </a:rPr>
              <a:t>Então, abriu-lhes o entendimento para compreenderem as Escrituras</a:t>
            </a:r>
            <a:r>
              <a:rPr lang="pt-BR" sz="2400" dirty="0" smtClean="0">
                <a:solidFill>
                  <a:srgbClr val="0000CC"/>
                </a:solidFill>
              </a:rPr>
              <a:t>.  46  </a:t>
            </a:r>
            <a:r>
              <a:rPr lang="pt-BR" sz="2400" dirty="0">
                <a:solidFill>
                  <a:srgbClr val="0000CC"/>
                </a:solidFill>
              </a:rPr>
              <a:t>E disse-lhes: Assim está escrito, e assim convinha que o Cristo padecesse e, ao terceiro dia, ressuscitasse dos mortos</a:t>
            </a:r>
            <a:r>
              <a:rPr lang="pt-BR" sz="2400" dirty="0" smtClean="0">
                <a:solidFill>
                  <a:srgbClr val="0000CC"/>
                </a:solidFill>
              </a:rPr>
              <a:t>;  47  </a:t>
            </a:r>
            <a:r>
              <a:rPr lang="pt-BR" sz="2400" dirty="0">
                <a:solidFill>
                  <a:srgbClr val="0000CC"/>
                </a:solidFill>
              </a:rPr>
              <a:t>e, em seu nome, se pregasse o arrependimento e a remissão dos pecados, em todas as nações, começando por Jerusalém.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 err="1" smtClean="0">
                <a:solidFill>
                  <a:srgbClr val="7030A0"/>
                </a:solidFill>
              </a:rPr>
              <a:t>Rm</a:t>
            </a:r>
            <a:r>
              <a:rPr lang="pt-BR" sz="2800" dirty="0" smtClean="0">
                <a:solidFill>
                  <a:srgbClr val="7030A0"/>
                </a:solidFill>
              </a:rPr>
              <a:t> </a:t>
            </a:r>
            <a:r>
              <a:rPr lang="pt-BR" sz="2800" dirty="0">
                <a:solidFill>
                  <a:srgbClr val="7030A0"/>
                </a:solidFill>
              </a:rPr>
              <a:t>10</a:t>
            </a:r>
            <a:r>
              <a:rPr lang="pt-BR" sz="2800" dirty="0" smtClean="0">
                <a:solidFill>
                  <a:srgbClr val="7030A0"/>
                </a:solidFill>
              </a:rPr>
              <a:t>. </a:t>
            </a:r>
            <a:r>
              <a:rPr lang="pt-BR" sz="2800" dirty="0">
                <a:solidFill>
                  <a:srgbClr val="7030A0"/>
                </a:solidFill>
              </a:rPr>
              <a:t>4  Porque o fim da lei é Cristo para justiça de todo aquele que crê.</a:t>
            </a:r>
            <a:endParaRPr lang="pt-BR" sz="2800" dirty="0" smtClean="0">
              <a:solidFill>
                <a:srgbClr val="7030A0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 smtClean="0">
                <a:solidFill>
                  <a:srgbClr val="0000CC"/>
                </a:solidFill>
              </a:rPr>
              <a:t>At </a:t>
            </a:r>
            <a:r>
              <a:rPr lang="pt-BR" sz="2400" dirty="0">
                <a:solidFill>
                  <a:srgbClr val="0000CC"/>
                </a:solidFill>
              </a:rPr>
              <a:t>13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38  Seja-vos, pois, notório, varões irmãos, que por este se vos anuncia a remissão dos pecados</a:t>
            </a:r>
            <a:r>
              <a:rPr lang="pt-BR" sz="2400" dirty="0" smtClean="0">
                <a:solidFill>
                  <a:srgbClr val="0000CC"/>
                </a:solidFill>
              </a:rPr>
              <a:t>.  39  </a:t>
            </a:r>
            <a:r>
              <a:rPr lang="pt-BR" sz="2400" dirty="0">
                <a:solidFill>
                  <a:srgbClr val="0000CC"/>
                </a:solidFill>
              </a:rPr>
              <a:t>E de tudo o que, pela lei de Moisés, não pudestes ser justificados, por ele é justificado todo aquele que crê.</a:t>
            </a:r>
            <a:endParaRPr lang="pt-BR" sz="24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6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4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5000" b="1" cap="small" dirty="0">
                <a:solidFill>
                  <a:srgbClr val="006600"/>
                </a:solidFill>
                <a:cs typeface="Arial" charset="0"/>
              </a:rPr>
              <a:t>III – A SUFICIÊNCIA DA ESCRITURA	</a:t>
            </a:r>
            <a:endParaRPr lang="pt-BR" sz="1800" b="1" cap="small" dirty="0">
              <a:solidFill>
                <a:srgbClr val="006600"/>
              </a:solidFill>
              <a:cs typeface="Arial" charset="0"/>
            </a:endParaRPr>
          </a:p>
          <a:p>
            <a:pPr marL="0" indent="0" algn="just">
              <a:buNone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5900" dirty="0"/>
              <a:t>2 - De fato, o apóstolo corrobora aqui o papel único das Escrituras Sagradas na formação e preservação do homem de Deus (seja obreiro ou não) no caminho da verdade. Mesmo num tempo em que o evangelho ainda não havia sido </a:t>
            </a:r>
            <a:r>
              <a:rPr lang="pt-BR" sz="5900" dirty="0" smtClean="0"/>
              <a:t>transcrito </a:t>
            </a:r>
            <a:r>
              <a:rPr lang="pt-BR" sz="5900" dirty="0"/>
              <a:t>e integrado ao “cânon sagrado”, os últimos versos deste capítulo são uma clara afirmação da suficiência das Escrituras Sagradas para os fins espirituais a que foram divinamente destinadas: instruir perfeitamente em toda boa obra, isto é, dar ao homem entendimento quanto à vontade de Deus para que ele possa </a:t>
            </a:r>
            <a:r>
              <a:rPr lang="pt-BR" sz="5900" dirty="0" err="1"/>
              <a:t>agradá-l’O</a:t>
            </a:r>
            <a:r>
              <a:rPr lang="pt-BR" sz="5900" dirty="0"/>
              <a:t> e alcançar Sua aprovação. E, se outros escritos posteriormente seriam aceitos como “</a:t>
            </a:r>
            <a:r>
              <a:rPr lang="pt-BR" sz="5900" dirty="0">
                <a:solidFill>
                  <a:srgbClr val="0000CC"/>
                </a:solidFill>
              </a:rPr>
              <a:t>Escritura divinamente inspirada</a:t>
            </a:r>
            <a:r>
              <a:rPr lang="pt-BR" sz="5900" dirty="0"/>
              <a:t>” – os evangelhos, atos, as epístolas apostólicas e apocalipse – notemos que essa “aceitação” se deu da mesma forma que em relação à lei e os profetas: através do patente testemunho da inspiração e autoridade divina dos seus </a:t>
            </a:r>
            <a:r>
              <a:rPr lang="pt-BR" sz="5900" dirty="0" smtClean="0"/>
              <a:t>redatores.</a:t>
            </a:r>
            <a:r>
              <a:rPr lang="pt-BR" sz="3800" dirty="0" smtClean="0"/>
              <a:t>			</a:t>
            </a:r>
            <a:r>
              <a:rPr lang="pt-BR" sz="2300" dirty="0" smtClean="0"/>
              <a:t>(</a:t>
            </a:r>
            <a:r>
              <a:rPr lang="pt-BR" sz="2300" dirty="0"/>
              <a:t>cf. </a:t>
            </a:r>
            <a:r>
              <a:rPr lang="pt-BR" sz="2300" dirty="0" smtClean="0">
                <a:solidFill>
                  <a:srgbClr val="0000CC"/>
                </a:solidFill>
              </a:rPr>
              <a:t> </a:t>
            </a:r>
            <a:r>
              <a:rPr lang="pt-BR" sz="2300" dirty="0" err="1">
                <a:solidFill>
                  <a:srgbClr val="0000CC"/>
                </a:solidFill>
              </a:rPr>
              <a:t>Ap</a:t>
            </a:r>
            <a:r>
              <a:rPr lang="pt-BR" sz="2300" dirty="0">
                <a:solidFill>
                  <a:srgbClr val="0000CC"/>
                </a:solidFill>
              </a:rPr>
              <a:t> 22.18-19</a:t>
            </a:r>
            <a:r>
              <a:rPr lang="pt-BR" sz="2300" dirty="0" smtClean="0"/>
              <a:t>)</a:t>
            </a:r>
            <a:endParaRPr lang="pt-BR" sz="23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268760"/>
            <a:ext cx="7704856" cy="40324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28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 err="1" smtClean="0">
                <a:solidFill>
                  <a:srgbClr val="0000CC"/>
                </a:solidFill>
              </a:rPr>
              <a:t>Ap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22</a:t>
            </a:r>
            <a:r>
              <a:rPr lang="pt-BR" sz="2800" dirty="0" smtClean="0">
                <a:solidFill>
                  <a:srgbClr val="0000CC"/>
                </a:solidFill>
              </a:rPr>
              <a:t>. </a:t>
            </a:r>
            <a:r>
              <a:rPr lang="pt-BR" sz="2800" dirty="0">
                <a:solidFill>
                  <a:srgbClr val="0000CC"/>
                </a:solidFill>
              </a:rPr>
              <a:t>18  Porque eu testifico a todo aquele que ouvir as palavras da profecia deste livro que, se alguém lhes acrescentar alguma coisa, Deus fará vir sobre ele as pragas que estão escritas neste livro;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>
                <a:solidFill>
                  <a:srgbClr val="0000CC"/>
                </a:solidFill>
              </a:rPr>
              <a:t>19  e, se alguém tirar quaisquer palavras do livro desta profecia, Deus tirará a sua parte da árvore da vida e da Cidade Santa, que estão escritas neste livro.</a:t>
            </a:r>
          </a:p>
        </p:txBody>
      </p:sp>
    </p:spTree>
    <p:extLst>
      <p:ext uri="{BB962C8B-B14F-4D97-AF65-F5344CB8AC3E}">
        <p14:creationId xmlns:p14="http://schemas.microsoft.com/office/powerpoint/2010/main" val="34861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APARÊNCIA DE PIEDADE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</a:t>
            </a:r>
            <a:r>
              <a:rPr lang="pt-BR" sz="48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907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2348880"/>
            <a:ext cx="8085584" cy="40324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500" dirty="0"/>
              <a:t>Sejamos sinceros com Deus, sempre analisando nossos caminhos à luz da infalível regra das Escrituras Sagradas e nos prontificando a identificar qualquer sinal de desobediência ou desconformidade à Sua vontade. Assim estaremos seguros contra o engano da hipocrisia e não seremos confundidos no tempo da aflição.</a:t>
            </a:r>
            <a:endParaRPr lang="pt-BR" sz="55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APARÊNCIA DE PIEDADE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9933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Os homens maus e enganadores irão de mal para pior, enganando e sendo enganados. Tu, porém, permanece naquilo que aprendeste e de que foste inteirado, sabendo de quem o tens aprendido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3. 13,14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59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9: PERSEVERANDO EM DIAS TRABALHOSOS</a:t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3. 1-12 </a:t>
            </a:r>
            <a:endParaRPr lang="pt-BR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75854" y="548680"/>
            <a:ext cx="7540561" cy="59766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1950" dirty="0" smtClean="0">
                <a:solidFill>
                  <a:srgbClr val="0000CC"/>
                </a:solidFill>
              </a:rPr>
              <a:t>2 </a:t>
            </a:r>
            <a:r>
              <a:rPr lang="pt-BR" sz="1950" dirty="0" err="1">
                <a:solidFill>
                  <a:srgbClr val="0000CC"/>
                </a:solidFill>
              </a:rPr>
              <a:t>Tm</a:t>
            </a:r>
            <a:r>
              <a:rPr lang="pt-BR" sz="1950" dirty="0">
                <a:solidFill>
                  <a:srgbClr val="0000CC"/>
                </a:solidFill>
              </a:rPr>
              <a:t> </a:t>
            </a:r>
            <a:r>
              <a:rPr lang="pt-BR" sz="1950" dirty="0" smtClean="0">
                <a:solidFill>
                  <a:srgbClr val="0000CC"/>
                </a:solidFill>
              </a:rPr>
              <a:t>3</a:t>
            </a:r>
            <a:r>
              <a:rPr lang="pt-BR" sz="1950" dirty="0">
                <a:solidFill>
                  <a:srgbClr val="0000CC"/>
                </a:solidFill>
              </a:rPr>
              <a:t>. 1 </a:t>
            </a:r>
            <a:r>
              <a:rPr lang="pt-BR" sz="1950" dirty="0" smtClean="0">
                <a:solidFill>
                  <a:srgbClr val="0000CC"/>
                </a:solidFill>
              </a:rPr>
              <a:t> </a:t>
            </a:r>
            <a:r>
              <a:rPr lang="pt-BR" sz="1950" dirty="0">
                <a:solidFill>
                  <a:srgbClr val="0000CC"/>
                </a:solidFill>
              </a:rPr>
              <a:t>Sabe, porém, isto: que nos últimos dias sobrevirão tempos trabalhosos</a:t>
            </a:r>
            <a:r>
              <a:rPr lang="pt-BR" sz="1950" dirty="0" smtClean="0">
                <a:solidFill>
                  <a:srgbClr val="0000CC"/>
                </a:solidFill>
              </a:rPr>
              <a:t>;  2  </a:t>
            </a:r>
            <a:r>
              <a:rPr lang="pt-BR" sz="1950" dirty="0">
                <a:solidFill>
                  <a:srgbClr val="0000CC"/>
                </a:solidFill>
              </a:rPr>
              <a:t>porque haverá homens amantes de si mesmos, avarentos, presunçosos, soberbos, blasfemos, desobedientes a pais e mães, ingratos, profanos</a:t>
            </a:r>
            <a:r>
              <a:rPr lang="pt-BR" sz="1950" dirty="0" smtClean="0">
                <a:solidFill>
                  <a:srgbClr val="0000CC"/>
                </a:solidFill>
              </a:rPr>
              <a:t>,  3  </a:t>
            </a:r>
            <a:r>
              <a:rPr lang="pt-BR" sz="1950" dirty="0">
                <a:solidFill>
                  <a:srgbClr val="0000CC"/>
                </a:solidFill>
              </a:rPr>
              <a:t>sem afeto natural, irreconciliáveis, caluniadores, </a:t>
            </a:r>
            <a:r>
              <a:rPr lang="pt-BR" sz="1950" dirty="0" smtClean="0">
                <a:solidFill>
                  <a:srgbClr val="0000CC"/>
                </a:solidFill>
              </a:rPr>
              <a:t>  incontinentes</a:t>
            </a:r>
            <a:r>
              <a:rPr lang="pt-BR" sz="1950" dirty="0">
                <a:solidFill>
                  <a:srgbClr val="0000CC"/>
                </a:solidFill>
              </a:rPr>
              <a:t>, cruéis, sem amor para com os bons</a:t>
            </a:r>
            <a:r>
              <a:rPr lang="pt-BR" sz="1950" dirty="0" smtClean="0">
                <a:solidFill>
                  <a:srgbClr val="0000CC"/>
                </a:solidFill>
              </a:rPr>
              <a:t>,  4  </a:t>
            </a:r>
            <a:r>
              <a:rPr lang="pt-BR" sz="1950" dirty="0">
                <a:solidFill>
                  <a:srgbClr val="0000CC"/>
                </a:solidFill>
              </a:rPr>
              <a:t>traidores, obstinados, orgulhosos, mais amigos dos deleites do que amigos de Deus</a:t>
            </a:r>
            <a:r>
              <a:rPr lang="pt-BR" sz="1950" dirty="0" smtClean="0">
                <a:solidFill>
                  <a:srgbClr val="0000CC"/>
                </a:solidFill>
              </a:rPr>
              <a:t>,  5  </a:t>
            </a:r>
            <a:r>
              <a:rPr lang="pt-BR" sz="1950" dirty="0">
                <a:solidFill>
                  <a:srgbClr val="0000CC"/>
                </a:solidFill>
              </a:rPr>
              <a:t>tendo aparência de piedade, mas negando a eficácia dela. Destes afasta-te</a:t>
            </a:r>
            <a:r>
              <a:rPr lang="pt-BR" sz="1950" dirty="0" smtClean="0">
                <a:solidFill>
                  <a:srgbClr val="0000CC"/>
                </a:solidFill>
              </a:rPr>
              <a:t>.  6  </a:t>
            </a:r>
            <a:r>
              <a:rPr lang="pt-BR" sz="1950" dirty="0">
                <a:solidFill>
                  <a:srgbClr val="0000CC"/>
                </a:solidFill>
              </a:rPr>
              <a:t>Porque deste número são os que se introduzem pelas casas e levam cativas mulheres néscias carregadas de pecados, levadas de várias concupiscências</a:t>
            </a:r>
            <a:r>
              <a:rPr lang="pt-BR" sz="1950" dirty="0" smtClean="0">
                <a:solidFill>
                  <a:srgbClr val="0000CC"/>
                </a:solidFill>
              </a:rPr>
              <a:t>,  7  </a:t>
            </a:r>
            <a:r>
              <a:rPr lang="pt-BR" sz="1950" dirty="0">
                <a:solidFill>
                  <a:srgbClr val="0000CC"/>
                </a:solidFill>
              </a:rPr>
              <a:t>que aprendem sempre e nunca podem chegar ao conhecimento da verdade</a:t>
            </a:r>
            <a:r>
              <a:rPr lang="pt-BR" sz="1950" dirty="0" smtClean="0">
                <a:solidFill>
                  <a:srgbClr val="0000CC"/>
                </a:solidFill>
              </a:rPr>
              <a:t>.  8  </a:t>
            </a:r>
            <a:r>
              <a:rPr lang="pt-BR" sz="1950" dirty="0">
                <a:solidFill>
                  <a:srgbClr val="0000CC"/>
                </a:solidFill>
              </a:rPr>
              <a:t>E, como </a:t>
            </a:r>
            <a:r>
              <a:rPr lang="pt-BR" sz="1950" dirty="0" err="1">
                <a:solidFill>
                  <a:srgbClr val="0000CC"/>
                </a:solidFill>
              </a:rPr>
              <a:t>Janes</a:t>
            </a:r>
            <a:r>
              <a:rPr lang="pt-BR" sz="1950" dirty="0">
                <a:solidFill>
                  <a:srgbClr val="0000CC"/>
                </a:solidFill>
              </a:rPr>
              <a:t> e </a:t>
            </a:r>
            <a:r>
              <a:rPr lang="pt-BR" sz="1950" dirty="0" err="1">
                <a:solidFill>
                  <a:srgbClr val="0000CC"/>
                </a:solidFill>
              </a:rPr>
              <a:t>Jambres</a:t>
            </a:r>
            <a:r>
              <a:rPr lang="pt-BR" sz="1950" dirty="0">
                <a:solidFill>
                  <a:srgbClr val="0000CC"/>
                </a:solidFill>
              </a:rPr>
              <a:t> resistiram a Moisés, assim também estes resistem à verdade, sendo homens corruptos de entendimento e réprobos quanto à fé</a:t>
            </a:r>
            <a:r>
              <a:rPr lang="pt-BR" sz="1950" dirty="0" smtClean="0">
                <a:solidFill>
                  <a:srgbClr val="0000CC"/>
                </a:solidFill>
              </a:rPr>
              <a:t>.  9  </a:t>
            </a:r>
            <a:r>
              <a:rPr lang="pt-BR" sz="1950" dirty="0">
                <a:solidFill>
                  <a:srgbClr val="0000CC"/>
                </a:solidFill>
              </a:rPr>
              <a:t>Não irão, porém, avante; porque a todos será manifesto o seu desvario, como também o foi o daqueles</a:t>
            </a:r>
            <a:r>
              <a:rPr lang="pt-BR" sz="1950" dirty="0" smtClean="0">
                <a:solidFill>
                  <a:srgbClr val="0000CC"/>
                </a:solidFill>
              </a:rPr>
              <a:t>.  10  </a:t>
            </a:r>
            <a:r>
              <a:rPr lang="pt-BR" sz="1950" dirty="0">
                <a:solidFill>
                  <a:srgbClr val="0000CC"/>
                </a:solidFill>
              </a:rPr>
              <a:t>Tu, porém, tens seguido a minha doutrina, modo de viver, intenção, fé, longanimidade, caridade, paciência</a:t>
            </a:r>
            <a:r>
              <a:rPr lang="pt-BR" sz="1950" dirty="0" smtClean="0">
                <a:solidFill>
                  <a:srgbClr val="0000CC"/>
                </a:solidFill>
              </a:rPr>
              <a:t>,  11  </a:t>
            </a:r>
            <a:r>
              <a:rPr lang="pt-BR" sz="1950" dirty="0">
                <a:solidFill>
                  <a:srgbClr val="0000CC"/>
                </a:solidFill>
              </a:rPr>
              <a:t>perseguições e aflições tais quais me aconteceram em </a:t>
            </a:r>
            <a:r>
              <a:rPr lang="pt-BR" sz="1950" dirty="0" err="1">
                <a:solidFill>
                  <a:srgbClr val="0000CC"/>
                </a:solidFill>
              </a:rPr>
              <a:t>Antioquia</a:t>
            </a:r>
            <a:r>
              <a:rPr lang="pt-BR" sz="1950" dirty="0">
                <a:solidFill>
                  <a:srgbClr val="0000CC"/>
                </a:solidFill>
              </a:rPr>
              <a:t>, em Icônio e em Listra; quantas perseguições sofri, e o Senhor de todas me livrou</a:t>
            </a:r>
            <a:r>
              <a:rPr lang="pt-BR" sz="1950" dirty="0" smtClean="0">
                <a:solidFill>
                  <a:srgbClr val="0000CC"/>
                </a:solidFill>
              </a:rPr>
              <a:t>.  12  </a:t>
            </a:r>
            <a:r>
              <a:rPr lang="pt-BR" sz="1950" dirty="0">
                <a:solidFill>
                  <a:srgbClr val="0000CC"/>
                </a:solidFill>
              </a:rPr>
              <a:t>E também todos os que piamente querem viver em Cristo Jesus padecerão perseguições</a:t>
            </a:r>
            <a:r>
              <a:rPr lang="pt-BR" sz="1950" dirty="0" smtClean="0">
                <a:solidFill>
                  <a:srgbClr val="0000CC"/>
                </a:solidFill>
              </a:rPr>
              <a:t>.  </a:t>
            </a:r>
            <a:endParaRPr lang="pt-BR" sz="195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Os homens maus e enganadores irão de mal para pior, enganando e sendo enganados. Tu, porém, permanece naquilo que aprendeste e de que foste inteirado, sabendo de quem o tens aprendido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3. 13,14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A APARÊNCIA DE PIEDADE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9: PERSEVERANDO EM DIAS TRABALHOSOS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6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8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Enquanto o apóstolo Paulo exortava o jovem Timóteo a cumprir fielmente seu ministério, não há dúvida de que Deus, na Sua sábia e onisciente providência, tinha em vista o benefício que as gerações futuras colheriam dessas palavras inspiradas. E percebemos isso ainda melhor no presente capítulo, onde o Espírito Santo descortina para nós os tempos difíceis que a igreja de Cristo enfrentaria, devido ao aumento da impiedade no meio dos próprios crentes. Mas, por outro lado, aqui também encontraremos a prescrição do remédio adequado para prevenir ou combater esse mal, e ao mesmo tempo o distintivo que </a:t>
            </a:r>
            <a:r>
              <a:rPr lang="pt-BR" sz="3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preservará </a:t>
            </a:r>
            <a:r>
              <a:rPr lang="pt-BR" sz="3800" dirty="0">
                <a:solidFill>
                  <a:prstClr val="black"/>
                </a:solidFill>
                <a:latin typeface="Arial" charset="0"/>
                <a:cs typeface="Arial" charset="0"/>
              </a:rPr>
              <a:t>os fiéis incontaminados e firmes na verdade até o fim.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9: PERSEVERANDO EM DIAS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TRABALHOSOS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FF0000"/>
                </a:solidFill>
              </a:rPr>
              <a:t>I – A APARÊNCIA DE PIEDADE</a:t>
            </a:r>
            <a:r>
              <a:rPr lang="pt-BR" b="1" dirty="0">
                <a:solidFill>
                  <a:srgbClr val="FF00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1-9)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O PREÇO DA VERDADEIRA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10-12)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A SUFICIÊNCIA DA ESCRITURA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13-17)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7812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980728"/>
            <a:ext cx="7560840" cy="525658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APARÊNCIA DE </a:t>
            </a:r>
            <a:r>
              <a:rPr lang="pt-BR" sz="2400" b="1" dirty="0" smtClean="0">
                <a:solidFill>
                  <a:srgbClr val="006600"/>
                </a:solidFill>
              </a:rPr>
              <a:t>PIEDADE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3. </a:t>
            </a:r>
            <a:r>
              <a:rPr lang="pt-BR" sz="2800" dirty="0">
                <a:solidFill>
                  <a:srgbClr val="0000CC"/>
                </a:solidFill>
              </a:rPr>
              <a:t>1  Sabe, porém, isto: que nos últimos dias sobrevirão tempos trabalhosos;  2  porque haverá homens amantes de si mesmos, avarentos, presunçosos, soberbos, blasfemos, desobedientes a pais e mães, ingratos, profanos,  3  sem afeto natural, irreconciliáveis, caluniadores,   incontinentes, cruéis, sem amor para com os bons,  4  traidores, obstinados, orgulhosos, mais amigos dos deleites do que amigos de Deus,  5  tendo aparência de piedade, mas negando a eficácia dela. Destes afasta-te.  </a:t>
            </a:r>
          </a:p>
        </p:txBody>
      </p:sp>
    </p:spTree>
    <p:extLst>
      <p:ext uri="{BB962C8B-B14F-4D97-AF65-F5344CB8AC3E}">
        <p14:creationId xmlns:p14="http://schemas.microsoft.com/office/powerpoint/2010/main" val="37701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1307</Words>
  <Application>Microsoft Office PowerPoint</Application>
  <PresentationFormat>Apresentação na tela (4:3)</PresentationFormat>
  <Paragraphs>134</Paragraphs>
  <Slides>30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Apresentação do PowerPoint</vt:lpstr>
      <vt:lpstr>Apresentação do PowerPoint</vt:lpstr>
      <vt:lpstr>CARTAS A TIMÓTEO LIÇÃO 9: PERSEVERANDO EM DIAS TRABALHOSOS </vt:lpstr>
      <vt:lpstr>Apresentação do PowerPoint</vt:lpstr>
      <vt:lpstr>CARTAS A TIMÓTEO LIÇÃO 9: PERSEVERANDO EM DIAS TRABALHOSOS</vt:lpstr>
      <vt:lpstr>CARTAS A TIMÓTEO LIÇÃO 9: PERSEVERANDO EM DIAS TRABALHOSOS</vt:lpstr>
      <vt:lpstr>CARTAS A TIMÓTEO LIÇÃO 9: PERSEVERANDO EM DIAS TRABALHOSOS</vt:lpstr>
      <vt:lpstr>CARTAS A TIMÓTEO LIÇÃO 9: PERSEVERANDO EM DIAS TRABALHOSOS</vt:lpstr>
      <vt:lpstr>Apresentação do PowerPoint</vt:lpstr>
      <vt:lpstr>CARTAS A TIMÓTEO LIÇÃO 9: PERSEVERANDO EM DIAS TRABALHOSOS</vt:lpstr>
      <vt:lpstr>CARTAS A TIMÓTEO LIÇÃO 9: PERSEVERANDO EM DIAS TRABALHOSOS</vt:lpstr>
      <vt:lpstr>Apresentação do PowerPoint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Apresentação do PowerPoint</vt:lpstr>
      <vt:lpstr>CARTAS A TIMÓTEO LIÇÃO 9: PERSEVERANDO EM DIAS TRABALHOSOS</vt:lpstr>
      <vt:lpstr>CARTAS A TIMÓTEO LIÇÃO 9: PERSEVERANDO EM DIAS TRABALHOSOS</vt:lpstr>
      <vt:lpstr>CARTAS A TIMÓTEO LIÇÃO 9: PERSEVERANDO EM DIAS TRABALHOSOS</vt:lpstr>
      <vt:lpstr>CARTAS A TIMÓTEO LIÇÃO 9: PERSEVERANDO EM DIAS TRABALHOSOS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261</cp:revision>
  <dcterms:created xsi:type="dcterms:W3CDTF">2017-03-28T13:10:15Z</dcterms:created>
  <dcterms:modified xsi:type="dcterms:W3CDTF">2020-08-26T00:39:34Z</dcterms:modified>
</cp:coreProperties>
</file>